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30" r:id="rId3"/>
    <p:sldId id="310" r:id="rId4"/>
    <p:sldId id="311" r:id="rId5"/>
    <p:sldId id="312" r:id="rId6"/>
    <p:sldId id="313" r:id="rId7"/>
    <p:sldId id="314" r:id="rId8"/>
    <p:sldId id="331" r:id="rId9"/>
    <p:sldId id="332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6600"/>
    <a:srgbClr val="FF0066"/>
    <a:srgbClr val="FF7D7D"/>
    <a:srgbClr val="FFABCD"/>
    <a:srgbClr val="0000FF"/>
    <a:srgbClr val="C7A1E3"/>
    <a:srgbClr val="EFC1FF"/>
    <a:srgbClr val="9900CC"/>
    <a:srgbClr val="E1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 autoAdjust="0"/>
    <p:restoredTop sz="94231" autoAdjust="0"/>
  </p:normalViewPr>
  <p:slideViewPr>
    <p:cSldViewPr snapToGrid="0">
      <p:cViewPr varScale="1">
        <p:scale>
          <a:sx n="81" d="100"/>
          <a:sy n="81" d="100"/>
        </p:scale>
        <p:origin x="499" y="53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8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4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3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6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6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8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3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12.wdp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microsoft.com/office/2007/relationships/hdphoto" Target="../media/hdphoto15.wdp"/><Relationship Id="rId4" Type="http://schemas.openxmlformats.org/officeDocument/2006/relationships/notesSlide" Target="../notesSlides/notesSlide7.xml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6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Punctuating Direct Speech</a:t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King of the Sky</a:t>
            </a:r>
            <a:endParaRPr lang="en-GB" sz="4800" i="1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4B3097-D562-4E9E-ADD5-D0F4211E6D19}"/>
              </a:ext>
            </a:extLst>
          </p:cNvPr>
          <p:cNvSpPr/>
          <p:nvPr/>
        </p:nvSpPr>
        <p:spPr>
          <a:xfrm>
            <a:off x="6237203" y="2868465"/>
            <a:ext cx="2297198" cy="1636210"/>
          </a:xfrm>
          <a:prstGeom prst="wedgeRoundRectCallout">
            <a:avLst>
              <a:gd name="adj1" fmla="val 64726"/>
              <a:gd name="adj2" fmla="val -540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</a:rPr>
              <a:t>He came home to you.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3525087" y="2868465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</a:rPr>
              <a:t>He’s back!</a:t>
            </a:r>
            <a:endParaRPr lang="en-GB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2C92DEB8-CB83-7C48-85A0-B072287E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01" y="2778281"/>
            <a:ext cx="3152113" cy="2364085"/>
          </a:xfrm>
          <a:prstGeom prst="rect">
            <a:avLst/>
          </a:prstGeom>
        </p:spPr>
      </p:pic>
      <p:pic>
        <p:nvPicPr>
          <p:cNvPr id="9" name="Picture 8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20CBECA9-B0F3-154E-AB33-0D7735B1A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103773" y="2352660"/>
            <a:ext cx="4287099" cy="32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4" y="1149474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someone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094" y="3925372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take up too much room so we use </a:t>
            </a:r>
            <a:r>
              <a:rPr lang="en-GB" sz="2400" b="1" dirty="0"/>
              <a:t>speech marks</a:t>
            </a:r>
            <a:r>
              <a:rPr lang="en-GB" sz="2400" dirty="0"/>
              <a:t>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104257" y="2727304"/>
            <a:ext cx="1418010" cy="478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/>
          <p:cNvSpPr/>
          <p:nvPr/>
        </p:nvSpPr>
        <p:spPr>
          <a:xfrm>
            <a:off x="2650373" y="1818291"/>
            <a:ext cx="2296848" cy="990916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+mj-lt"/>
              </a:rPr>
              <a:t>He came back to me.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08575" y="2329569"/>
            <a:ext cx="581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</a:t>
            </a:r>
            <a:r>
              <a:rPr lang="en-GB" sz="2400" i="1" dirty="0"/>
              <a:t>spoken</a:t>
            </a:r>
            <a:r>
              <a:rPr lang="en-GB" sz="2400" dirty="0"/>
              <a:t>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154" y="3172215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 came back to me,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708575" y="3320486"/>
            <a:ext cx="345746" cy="604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10000205" y="5506381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813262" y="3185733"/>
            <a:ext cx="1723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said the boy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4094" y="5231702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6845C-1674-4059-A218-7D517A5A45EC}"/>
              </a:ext>
            </a:extLst>
          </p:cNvPr>
          <p:cNvCxnSpPr>
            <a:cxnSpLocks/>
          </p:cNvCxnSpPr>
          <p:nvPr/>
        </p:nvCxnSpPr>
        <p:spPr>
          <a:xfrm flipH="1" flipV="1">
            <a:off x="7813262" y="3368941"/>
            <a:ext cx="526870" cy="690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4BF0840B-22CA-9F46-9D43-5EEE09FAEE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120" y="1703957"/>
            <a:ext cx="3152113" cy="236408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868426-4BC7-1A44-B792-37915C031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9977" y="567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uiExpand="1" build="p"/>
      <p:bldP spid="10" grpId="1" uiExpand="1" build="allAtOnce"/>
      <p:bldP spid="17" grpId="0" animBg="1"/>
      <p:bldP spid="22" grpId="0"/>
      <p:bldP spid="2" grpId="0"/>
      <p:bldP spid="24" grpId="0" animBg="1"/>
      <p:bldP spid="1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115232FC-0744-7B48-8237-B3CA74F11C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598138" y="1995375"/>
            <a:ext cx="4287099" cy="321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D9BCBA-EE5D-4FEB-A463-23A748745B62}"/>
              </a:ext>
            </a:extLst>
          </p:cNvPr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Spotting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09" y="5048438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Read the text.</a:t>
            </a:r>
          </a:p>
          <a:p>
            <a:pPr algn="ctr"/>
            <a:r>
              <a:rPr lang="en-GB" sz="2400" dirty="0"/>
              <a:t>Can you spot the words which are </a:t>
            </a:r>
            <a:r>
              <a:rPr lang="en-GB" sz="2400" b="1" dirty="0"/>
              <a:t>spoken</a:t>
            </a:r>
            <a:r>
              <a:rPr lang="en-GB" sz="2400" dirty="0"/>
              <a:t> by each person?</a:t>
            </a:r>
          </a:p>
          <a:p>
            <a:pPr algn="ctr"/>
            <a:r>
              <a:rPr lang="en-GB" sz="2400" dirty="0"/>
              <a:t>What clues helped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6945" y="1228656"/>
            <a:ext cx="663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“I thought he might stay in Rome,” said the boy.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6945" y="1844849"/>
            <a:ext cx="7964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Mr Evans asked, “Why did you think that?”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946" y="2536876"/>
            <a:ext cx="6736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The boy answered, “Because of the smell. It smells of ice-cream there.”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6946" y="3492687"/>
            <a:ext cx="6736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“That’s how he knew he wasn’t home,” Mr Evans explained.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6945" y="4395465"/>
            <a:ext cx="551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“He came home to us,” smiled the boy.</a:t>
            </a:r>
          </a:p>
        </p:txBody>
      </p:sp>
      <p:pic>
        <p:nvPicPr>
          <p:cNvPr id="11" name="Picture 10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377CD382-7810-A64C-98DD-3CF749DC78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5439" y="2761667"/>
            <a:ext cx="3339867" cy="250490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E9DE45-2260-5D42-AF12-290A1C0FC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68777" y="5842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540" y="364953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7567" y="2427458"/>
            <a:ext cx="10416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+mj-lt"/>
              </a:rPr>
              <a:t>Mr Evans asked,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latin typeface="Calibri Light"/>
              </a:rPr>
              <a:t>Is he injured?</a:t>
            </a:r>
            <a:r>
              <a:rPr lang="en-GB" sz="2400" dirty="0">
                <a:latin typeface="Calibri Light"/>
              </a:rPr>
              <a:t>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7567" y="3009767"/>
            <a:ext cx="1071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boy replied,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Not at all. He looks perfect.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342434" y="2853420"/>
            <a:ext cx="15675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342434" y="3405613"/>
            <a:ext cx="210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27567" y="4001110"/>
            <a:ext cx="650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12" name="Picture 11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105CAD16-2492-B34E-BC7D-5FF2D5AF5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4" name="Picture 13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3BF05DD-4426-004D-B8F8-C7F2A0238F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6A8491-CBCC-1F4C-8C95-00454AF6F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3613" y="55299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33234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 knew he’d come back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sighed the boy.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4965" y="3315741"/>
            <a:ext cx="691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Mr Evans smiled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He’s a hero. Just like you.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521" y="4137478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The speech marks follow the comma.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575027" y="2845168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460526" y="3731239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F6066F63-E1FC-3B4E-8119-42ED3965C0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3" name="Picture 1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2F58E49E-1DF2-F148-BC08-6C8B65C13B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B64048-F38C-C84A-9C3E-2556496C3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9706" y="52700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72175" y="2579123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race shall we try next?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asked the boy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2175" y="3311058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Let’s enjoy this one first!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Mr Evans laughed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6512717" y="2997076"/>
            <a:ext cx="364741" cy="260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6020929" y="3756517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69024" y="4509324"/>
            <a:ext cx="730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belongs to the spoken words – they tell you how to say them.</a:t>
            </a:r>
          </a:p>
        </p:txBody>
      </p:sp>
      <p:pic>
        <p:nvPicPr>
          <p:cNvPr id="13" name="Picture 12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35BE65A1-7FDC-E049-95A8-E81FD84857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4" name="Picture 13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0E318E8-9F6E-4F47-9773-B1AB78BD0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B2C2FA-8D21-2A4A-9700-042E623F1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3613" y="5563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6690001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204B681-0177-4B1A-9DEF-FE8CCBEE7D09}"/>
              </a:ext>
            </a:extLst>
          </p:cNvPr>
          <p:cNvSpPr/>
          <p:nvPr/>
        </p:nvSpPr>
        <p:spPr>
          <a:xfrm>
            <a:off x="2347626" y="2421367"/>
            <a:ext cx="1905430" cy="1068162"/>
          </a:xfrm>
          <a:prstGeom prst="wedgeRoundRectCallout">
            <a:avLst>
              <a:gd name="adj1" fmla="val 60377"/>
              <a:gd name="adj2" fmla="val -153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She’ll be so pleased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B18C2B-00EB-49B8-8C07-DF49F9DA2C7E}"/>
              </a:ext>
            </a:extLst>
          </p:cNvPr>
          <p:cNvSpPr/>
          <p:nvPr/>
        </p:nvSpPr>
        <p:spPr>
          <a:xfrm>
            <a:off x="2347626" y="1363261"/>
            <a:ext cx="1905430" cy="825758"/>
          </a:xfrm>
          <a:prstGeom prst="wedgeRoundRectCallout">
            <a:avLst>
              <a:gd name="adj1" fmla="val -63139"/>
              <a:gd name="adj2" fmla="val -265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Shall we go and tell Mrs Evans?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3C6E55-20EE-4C11-8B3D-C4AC3F214C41}"/>
              </a:ext>
            </a:extLst>
          </p:cNvPr>
          <p:cNvSpPr/>
          <p:nvPr/>
        </p:nvSpPr>
        <p:spPr>
          <a:xfrm>
            <a:off x="2347624" y="3837626"/>
            <a:ext cx="2593831" cy="825758"/>
          </a:xfrm>
          <a:prstGeom prst="wedgeRoundRectCallout">
            <a:avLst>
              <a:gd name="adj1" fmla="val -62285"/>
              <a:gd name="adj2" fmla="val -345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Pleased enough to make Welsh Cakes?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9281D06-CD1E-499E-B1E5-5832777C6A15}"/>
              </a:ext>
            </a:extLst>
          </p:cNvPr>
          <p:cNvSpPr/>
          <p:nvPr/>
        </p:nvSpPr>
        <p:spPr>
          <a:xfrm>
            <a:off x="2347624" y="4885903"/>
            <a:ext cx="2136163" cy="825758"/>
          </a:xfrm>
          <a:prstGeom prst="wedgeRoundRectCallout">
            <a:avLst>
              <a:gd name="adj1" fmla="val 57316"/>
              <a:gd name="adj2" fmla="val -303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hope so!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E3C7F-5B38-4F11-B63D-082C192A8846}"/>
              </a:ext>
            </a:extLst>
          </p:cNvPr>
          <p:cNvSpPr/>
          <p:nvPr/>
        </p:nvSpPr>
        <p:spPr>
          <a:xfrm>
            <a:off x="5695833" y="2005359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Shall we go and tell Mrs Evans?” asked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C56D8-B2D6-4D7A-9566-36205F414AEB}"/>
              </a:ext>
            </a:extLst>
          </p:cNvPr>
          <p:cNvSpPr/>
          <p:nvPr/>
        </p:nvSpPr>
        <p:spPr>
          <a:xfrm>
            <a:off x="5755686" y="2570706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She’ll be so pleased,” answered Mr Evans. </a:t>
            </a:r>
            <a:endParaRPr lang="en-GB" sz="2400" i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E8EDE-5F35-4B7A-B3DF-8040C3191AA4}"/>
              </a:ext>
            </a:extLst>
          </p:cNvPr>
          <p:cNvSpPr/>
          <p:nvPr/>
        </p:nvSpPr>
        <p:spPr>
          <a:xfrm>
            <a:off x="5755686" y="3044565"/>
            <a:ext cx="673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Pleased enough to make Welsh Cakes?” the boy smiled.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6E81C-635A-4865-A9DB-6A0525AF121F}"/>
              </a:ext>
            </a:extLst>
          </p:cNvPr>
          <p:cNvSpPr/>
          <p:nvPr/>
        </p:nvSpPr>
        <p:spPr>
          <a:xfrm>
            <a:off x="5815314" y="3896960"/>
            <a:ext cx="685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Mr Evans laughed, “I hope so!”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79C7FB-8853-43C7-8DAF-810FA0CF142D}"/>
              </a:ext>
            </a:extLst>
          </p:cNvPr>
          <p:cNvSpPr/>
          <p:nvPr/>
        </p:nvSpPr>
        <p:spPr>
          <a:xfrm>
            <a:off x="8945102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This makes it clear when the speaker changes.</a:t>
            </a:r>
          </a:p>
          <a:p>
            <a:pPr algn="ctr"/>
            <a:endParaRPr lang="en-GB" altLang="en-US" sz="1600" dirty="0"/>
          </a:p>
        </p:txBody>
      </p:sp>
      <p:pic>
        <p:nvPicPr>
          <p:cNvPr id="25" name="Picture 24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BD08BA18-D4B8-BF44-8337-967C056E30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539" y="1511371"/>
            <a:ext cx="1184881" cy="888661"/>
          </a:xfrm>
          <a:prstGeom prst="rect">
            <a:avLst/>
          </a:prstGeom>
        </p:spPr>
      </p:pic>
      <p:pic>
        <p:nvPicPr>
          <p:cNvPr id="30" name="Picture 29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1D92AB0D-D5A1-A543-8BBA-5F5FC4EB2D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69" y="3865528"/>
            <a:ext cx="1184881" cy="888661"/>
          </a:xfrm>
          <a:prstGeom prst="rect">
            <a:avLst/>
          </a:prstGeom>
        </p:spPr>
      </p:pic>
      <p:pic>
        <p:nvPicPr>
          <p:cNvPr id="22" name="Picture 21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CC1AF2F1-5DA9-814B-A106-BA4891EBCC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286605" y="2689473"/>
            <a:ext cx="950133" cy="712600"/>
          </a:xfrm>
          <a:prstGeom prst="rect">
            <a:avLst/>
          </a:prstGeom>
        </p:spPr>
      </p:pic>
      <p:pic>
        <p:nvPicPr>
          <p:cNvPr id="23" name="Picture 2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63390AE-2BDA-834E-86E7-0E9E05D98D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466389" y="5098937"/>
            <a:ext cx="950133" cy="71260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67F490-6228-9245-9BD7-5BE8C1117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87478" y="5455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can you remember?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150726" y="1732238"/>
            <a:ext cx="6251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I’ll put Re Del Cielo in the loft,” said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25586-431D-4CF4-93A3-4A400E0EAEE4}"/>
              </a:ext>
            </a:extLst>
          </p:cNvPr>
          <p:cNvSpPr/>
          <p:nvPr/>
        </p:nvSpPr>
        <p:spPr>
          <a:xfrm>
            <a:off x="150726" y="2499869"/>
            <a:ext cx="637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Mr Evans agreed, “And give him some extra seed.”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629113-669E-4F73-9B90-6DA7BB40629F}"/>
              </a:ext>
            </a:extLst>
          </p:cNvPr>
          <p:cNvSpPr/>
          <p:nvPr/>
        </p:nvSpPr>
        <p:spPr>
          <a:xfrm>
            <a:off x="80388" y="3221624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Not ice cream?” laughed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9BEC8B-C4C6-412E-882B-0792A47D4FEB}"/>
              </a:ext>
            </a:extLst>
          </p:cNvPr>
          <p:cNvSpPr/>
          <p:nvPr/>
        </p:nvSpPr>
        <p:spPr>
          <a:xfrm>
            <a:off x="80388" y="3933390"/>
            <a:ext cx="677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“Seed for him. Ice-cream for you,” promised Mr Evans.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E43126-D868-42F9-8D34-FC097CD6B27B}"/>
              </a:ext>
            </a:extLst>
          </p:cNvPr>
          <p:cNvSpPr/>
          <p:nvPr/>
        </p:nvSpPr>
        <p:spPr>
          <a:xfrm>
            <a:off x="7328435" y="706696"/>
            <a:ext cx="4249049" cy="442674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000" dirty="0"/>
              <a:t>What are the rules for writing speech?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A4429-1364-400C-89BB-FBA8C5CFEB6E}"/>
              </a:ext>
            </a:extLst>
          </p:cNvPr>
          <p:cNvSpPr txBox="1"/>
          <p:nvPr/>
        </p:nvSpPr>
        <p:spPr>
          <a:xfrm>
            <a:off x="6975717" y="1626941"/>
            <a:ext cx="4775954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Hug the words spoken with </a:t>
            </a:r>
            <a:r>
              <a:rPr lang="en-GB" sz="2000" b="1" dirty="0"/>
              <a:t>speech marks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the spoken words with a </a:t>
            </a:r>
            <a:r>
              <a:rPr lang="en-GB" sz="2000" b="1" dirty="0"/>
              <a:t>capital letter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Separate the speech and reporting clause with a </a:t>
            </a:r>
            <a:r>
              <a:rPr lang="en-GB" sz="2000" b="1" dirty="0"/>
              <a:t>comma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</a:t>
            </a:r>
            <a:r>
              <a:rPr lang="en-GB" sz="2000" b="1" dirty="0"/>
              <a:t>a new line</a:t>
            </a:r>
            <a:r>
              <a:rPr lang="en-GB" sz="2000" dirty="0"/>
              <a:t> to show the speaker has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83628173-AD5E-0E44-B6EF-174ED8F43F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53871" y="4964915"/>
            <a:ext cx="1184881" cy="888661"/>
          </a:xfrm>
          <a:prstGeom prst="rect">
            <a:avLst/>
          </a:prstGeom>
        </p:spPr>
      </p:pic>
      <p:pic>
        <p:nvPicPr>
          <p:cNvPr id="13" name="Picture 1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E52A10FF-BBAA-8C4B-A33F-923D30F245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175548" y="4868308"/>
            <a:ext cx="1258382" cy="943787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476C28-A58D-6145-8BDD-83B30BA95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91422" y="49605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3" grpId="0"/>
      <p:bldP spid="26" grpId="0"/>
      <p:bldP spid="27" grpId="0"/>
      <p:bldP spid="2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11331</TotalTime>
  <Words>600</Words>
  <Application>Microsoft Office PowerPoint</Application>
  <PresentationFormat>Widescreen</PresentationFormat>
  <Paragraphs>71</Paragraphs>
  <Slides>9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 </cp:lastModifiedBy>
  <cp:revision>689</cp:revision>
  <cp:lastPrinted>2018-05-09T10:54:19Z</cp:lastPrinted>
  <dcterms:created xsi:type="dcterms:W3CDTF">2013-08-23T07:43:20Z</dcterms:created>
  <dcterms:modified xsi:type="dcterms:W3CDTF">2020-06-23T09:53:21Z</dcterms:modified>
</cp:coreProperties>
</file>